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6858000" cy="9144000" type="screen4x3"/>
  <p:notesSz cx="6797675" cy="99266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BDB77"/>
    <a:srgbClr val="FD970F"/>
    <a:srgbClr val="C7E6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E9639D4-E3E2-4D34-9284-5A2195B3D0D7}" styleName="スタイル (淡色)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3108" y="24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90B4D-379D-4295-AE35-AA9517E583FA}" type="datetimeFigureOut">
              <a:rPr kumimoji="1" lang="ja-JP" altLang="en-US" smtClean="0"/>
              <a:t>2026/7/6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2A275-1EFB-4EAB-A675-893C00AF00C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0521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90B4D-379D-4295-AE35-AA9517E583FA}" type="datetimeFigureOut">
              <a:rPr kumimoji="1" lang="ja-JP" altLang="en-US" smtClean="0"/>
              <a:t>2026/7/6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2A275-1EFB-4EAB-A675-893C00AF00C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689843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90B4D-379D-4295-AE35-AA9517E583FA}" type="datetimeFigureOut">
              <a:rPr kumimoji="1" lang="ja-JP" altLang="en-US" smtClean="0"/>
              <a:t>2026/7/6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2A275-1EFB-4EAB-A675-893C00AF00C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80563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90B4D-379D-4295-AE35-AA9517E583FA}" type="datetimeFigureOut">
              <a:rPr kumimoji="1" lang="ja-JP" altLang="en-US" smtClean="0"/>
              <a:t>2026/7/6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2A275-1EFB-4EAB-A675-893C00AF00C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380051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90B4D-379D-4295-AE35-AA9517E583FA}" type="datetimeFigureOut">
              <a:rPr kumimoji="1" lang="ja-JP" altLang="en-US" smtClean="0"/>
              <a:t>2026/7/6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2A275-1EFB-4EAB-A675-893C00AF00C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353087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90B4D-379D-4295-AE35-AA9517E583FA}" type="datetimeFigureOut">
              <a:rPr kumimoji="1" lang="ja-JP" altLang="en-US" smtClean="0"/>
              <a:t>2026/7/6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2A275-1EFB-4EAB-A675-893C00AF00C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95478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90B4D-379D-4295-AE35-AA9517E583FA}" type="datetimeFigureOut">
              <a:rPr kumimoji="1" lang="ja-JP" altLang="en-US" smtClean="0"/>
              <a:t>2026/7/6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2A275-1EFB-4EAB-A675-893C00AF00C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103852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90B4D-379D-4295-AE35-AA9517E583FA}" type="datetimeFigureOut">
              <a:rPr kumimoji="1" lang="ja-JP" altLang="en-US" smtClean="0"/>
              <a:t>2026/7/6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2A275-1EFB-4EAB-A675-893C00AF00C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642938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90B4D-379D-4295-AE35-AA9517E583FA}" type="datetimeFigureOut">
              <a:rPr kumimoji="1" lang="ja-JP" altLang="en-US" smtClean="0"/>
              <a:t>2026/7/6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2A275-1EFB-4EAB-A675-893C00AF00C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778416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90B4D-379D-4295-AE35-AA9517E583FA}" type="datetimeFigureOut">
              <a:rPr kumimoji="1" lang="ja-JP" altLang="en-US" smtClean="0"/>
              <a:t>2026/7/6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2A275-1EFB-4EAB-A675-893C00AF00C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897862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90B4D-379D-4295-AE35-AA9517E583FA}" type="datetimeFigureOut">
              <a:rPr kumimoji="1" lang="ja-JP" altLang="en-US" smtClean="0"/>
              <a:t>2026/7/6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2A275-1EFB-4EAB-A675-893C00AF00C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24607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990B4D-379D-4295-AE35-AA9517E583FA}" type="datetimeFigureOut">
              <a:rPr kumimoji="1" lang="ja-JP" altLang="en-US" smtClean="0"/>
              <a:t>2026/7/6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C2A275-1EFB-4EAB-A675-893C00AF00C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05404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>
            <a:extLst>
              <a:ext uri="{FF2B5EF4-FFF2-40B4-BE49-F238E27FC236}">
                <a16:creationId xmlns:a16="http://schemas.microsoft.com/office/drawing/2014/main" id="{22DDE5F6-444A-463C-6FDF-C6C7C77F35ED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20000" contrast="40000"/>
          </a:blip>
          <a:stretch>
            <a:fillRect/>
          </a:stretch>
        </p:blipFill>
        <p:spPr>
          <a:xfrm>
            <a:off x="102294" y="1895362"/>
            <a:ext cx="4995025" cy="2433885"/>
          </a:xfrm>
          <a:prstGeom prst="rect">
            <a:avLst/>
          </a:prstGeom>
        </p:spPr>
      </p:pic>
      <p:sp>
        <p:nvSpPr>
          <p:cNvPr id="14" name="円/楕円 13"/>
          <p:cNvSpPr/>
          <p:nvPr/>
        </p:nvSpPr>
        <p:spPr>
          <a:xfrm>
            <a:off x="340253" y="3540252"/>
            <a:ext cx="1864611" cy="733949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39700">
              <a:schemeClr val="bg1"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5306" tIns="32653" rIns="65306" bIns="32653" rtlCol="0" anchor="ctr"/>
          <a:lstStyle/>
          <a:p>
            <a:pPr algn="ctr"/>
            <a:r>
              <a:rPr lang="ja-JP" altLang="en-US" sz="16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参加無料　</a:t>
            </a:r>
            <a:endParaRPr lang="en-US" altLang="ja-JP" sz="16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ctr"/>
            <a:r>
              <a:rPr lang="ja-JP" altLang="en-US" sz="16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申込必要</a:t>
            </a:r>
            <a:endParaRPr lang="ja-JP" altLang="en-US" sz="16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02294" y="32182"/>
            <a:ext cx="6741367" cy="1616680"/>
          </a:xfrm>
          <a:gradFill flip="none" rotWithShape="1">
            <a:gsLst>
              <a:gs pos="0">
                <a:schemeClr val="bg1"/>
              </a:gs>
              <a:gs pos="43000">
                <a:schemeClr val="bg1"/>
              </a:gs>
              <a:gs pos="98000">
                <a:schemeClr val="accent5">
                  <a:lumMod val="60000"/>
                  <a:lumOff val="40000"/>
                </a:schemeClr>
              </a:gs>
              <a:gs pos="90000">
                <a:schemeClr val="accent5">
                  <a:lumMod val="60000"/>
                  <a:lumOff val="40000"/>
                </a:schemeClr>
              </a:gs>
              <a:gs pos="98000">
                <a:schemeClr val="bg1"/>
              </a:gs>
            </a:gsLst>
            <a:lin ang="16200000" scaled="1"/>
            <a:tileRect/>
          </a:gradFill>
          <a:ln w="63500">
            <a:noFill/>
          </a:ln>
        </p:spPr>
        <p:txBody>
          <a:bodyPr>
            <a:noAutofit/>
          </a:bodyPr>
          <a:lstStyle/>
          <a:p>
            <a:pPr algn="l"/>
            <a:r>
              <a:rPr lang="ja-JP" altLang="en-US" sz="2000" b="1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  <a:cs typeface="メイリオ" panose="020B0604030504040204" pitchFamily="50" charset="-128"/>
              </a:rPr>
              <a:t>　</a:t>
            </a:r>
            <a:r>
              <a:rPr lang="ja-JP" altLang="en-US" sz="2000" b="1" u="sng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  <a:cs typeface="メイリオ" panose="020B0604030504040204" pitchFamily="50" charset="-128"/>
              </a:rPr>
              <a:t>アスパラガスを栽培してみたい方へ</a:t>
            </a:r>
            <a:r>
              <a:rPr lang="ja-JP" altLang="en-US" sz="2000" b="1" u="sng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</a:t>
            </a:r>
            <a:br>
              <a:rPr lang="en-US" altLang="ja-JP" sz="20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</a:br>
            <a:r>
              <a:rPr lang="ja-JP" altLang="en-US" sz="105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　　</a:t>
            </a:r>
            <a:br>
              <a:rPr lang="en-US" altLang="ja-JP" sz="20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</a:br>
            <a:r>
              <a:rPr lang="ja-JP" altLang="en-US" sz="20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　　</a:t>
            </a:r>
            <a:r>
              <a:rPr lang="ja-JP" altLang="en-US" sz="24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メイリオ" panose="020B0604030504040204" pitchFamily="50" charset="-128"/>
              </a:rPr>
              <a:t>令和８年度</a:t>
            </a:r>
            <a:br>
              <a:rPr lang="en-US" altLang="ja-JP" sz="36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メイリオ" panose="020B0604030504040204" pitchFamily="50" charset="-128"/>
              </a:rPr>
            </a:br>
            <a:r>
              <a:rPr lang="ja-JP" altLang="en-US" sz="36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メイリオ" panose="020B0604030504040204" pitchFamily="50" charset="-128"/>
              </a:rPr>
              <a:t>　　　　</a:t>
            </a:r>
            <a:r>
              <a:rPr lang="ja-JP" altLang="en-US" sz="36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メイリオ" panose="020B0604030504040204" pitchFamily="50" charset="-128"/>
              </a:rPr>
              <a:t>アスパラガス圃場見学会</a:t>
            </a:r>
            <a:endParaRPr kumimoji="1" lang="ja-JP" altLang="en-US" sz="36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3" name="正方形/長方形 2"/>
          <p:cNvSpPr/>
          <p:nvPr/>
        </p:nvSpPr>
        <p:spPr>
          <a:xfrm>
            <a:off x="2862285" y="4112152"/>
            <a:ext cx="2183087" cy="227482"/>
          </a:xfrm>
          <a:prstGeom prst="rect">
            <a:avLst/>
          </a:prstGeom>
          <a:solidFill>
            <a:schemeClr val="lt1">
              <a:alpha val="51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9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令和７年度 見学会の様子（南陽会場）</a:t>
            </a:r>
            <a:endParaRPr lang="en-US" altLang="ja-JP" sz="9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pic>
        <p:nvPicPr>
          <p:cNvPr id="19" name="図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88640" y="438420"/>
            <a:ext cx="1110405" cy="1485677"/>
          </a:xfrm>
          <a:prstGeom prst="rect">
            <a:avLst/>
          </a:prstGeom>
        </p:spPr>
      </p:pic>
      <p:pic>
        <p:nvPicPr>
          <p:cNvPr id="20" name="図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4943" y="113032"/>
            <a:ext cx="923057" cy="1209764"/>
          </a:xfrm>
          <a:prstGeom prst="rect">
            <a:avLst/>
          </a:prstGeom>
        </p:spPr>
      </p:pic>
      <p:graphicFrame>
        <p:nvGraphicFramePr>
          <p:cNvPr id="12" name="表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8443427"/>
              </p:ext>
            </p:extLst>
          </p:nvPr>
        </p:nvGraphicFramePr>
        <p:xfrm>
          <a:off x="109463" y="4728460"/>
          <a:ext cx="6639073" cy="4160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343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046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94973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5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対象者</a:t>
                      </a:r>
                    </a:p>
                  </a:txBody>
                  <a:tcPr marL="65315" marR="65315" marT="32657" marB="32657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500" b="1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アスパラガス栽培に興味のある方　</a:t>
                      </a:r>
                      <a:r>
                        <a:rPr kumimoji="1" lang="ja-JP" altLang="en-US" sz="15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　　　　　　　　</a:t>
                      </a:r>
                      <a:r>
                        <a:rPr kumimoji="1" lang="ja-JP" altLang="en-US" sz="13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　　　　　</a:t>
                      </a:r>
                      <a:endParaRPr kumimoji="1" lang="en-US" altLang="ja-JP" sz="1300" dirty="0"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  <a:p>
                      <a:pPr marL="0" marR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3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　      </a:t>
                      </a:r>
                      <a:r>
                        <a:rPr kumimoji="1" lang="ja-JP" altLang="en-US" sz="15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　　　　　　　</a:t>
                      </a:r>
                      <a:r>
                        <a:rPr kumimoji="1" lang="en-US" altLang="ja-JP" sz="13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※</a:t>
                      </a:r>
                      <a:r>
                        <a:rPr kumimoji="1" lang="ja-JP" altLang="en-US" sz="13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ただし置賜地域内にお住まいの方に限る</a:t>
                      </a:r>
                    </a:p>
                  </a:txBody>
                  <a:tcPr marL="65315" marR="65315" marT="32657" marB="32657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8448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5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開催日時</a:t>
                      </a:r>
                      <a:endParaRPr kumimoji="1" lang="en-US" altLang="ja-JP" sz="1500" dirty="0"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  <a:p>
                      <a:pPr algn="ctr"/>
                      <a:r>
                        <a:rPr kumimoji="1" lang="ja-JP" altLang="en-US" sz="15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集合場所</a:t>
                      </a:r>
                      <a:endParaRPr kumimoji="1" lang="en-US" altLang="ja-JP" sz="1500" dirty="0"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15" marR="65315" marT="32657" marB="32657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500" b="1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○</a:t>
                      </a:r>
                      <a:r>
                        <a:rPr kumimoji="1" lang="ja-JP" altLang="en-US" sz="15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南陽会場</a:t>
                      </a:r>
                      <a:r>
                        <a:rPr kumimoji="1" lang="ja-JP" altLang="en-US" sz="1500" b="1" baseline="0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  </a:t>
                      </a:r>
                      <a:r>
                        <a:rPr kumimoji="1" lang="ja-JP" altLang="en-US" sz="1500" b="1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９月</a:t>
                      </a:r>
                      <a:r>
                        <a:rPr kumimoji="1" lang="ja-JP" altLang="en-US" sz="1500" b="1" baseline="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９日</a:t>
                      </a:r>
                      <a:r>
                        <a:rPr kumimoji="1" lang="ja-JP" altLang="en-US" sz="1500" b="1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（水）午後１時</a:t>
                      </a:r>
                      <a:r>
                        <a:rPr kumimoji="1" lang="en-US" altLang="ja-JP" sz="1500" b="1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30</a:t>
                      </a:r>
                      <a:r>
                        <a:rPr kumimoji="1" lang="ja-JP" altLang="en-US" sz="1500" b="1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分～（２時間程度）</a:t>
                      </a:r>
                      <a:endParaRPr kumimoji="1" lang="en-US" altLang="ja-JP" sz="1500" b="1" dirty="0"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  <a:p>
                      <a:r>
                        <a:rPr kumimoji="1" lang="ja-JP" altLang="en-US" sz="1500" b="1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　</a:t>
                      </a:r>
                      <a:r>
                        <a:rPr kumimoji="1" lang="ja-JP" altLang="en-US" sz="1200" b="1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ＪＡ山形おきたま南陽支店</a:t>
                      </a:r>
                      <a:r>
                        <a:rPr kumimoji="1" lang="ja-JP" altLang="en-US" sz="12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　駐車場（正面玄関前）に集合　</a:t>
                      </a:r>
                      <a:endParaRPr kumimoji="1" lang="en-US" altLang="ja-JP" sz="1200" dirty="0"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  <a:p>
                      <a:r>
                        <a:rPr kumimoji="1" lang="ja-JP" altLang="en-US" sz="12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　 所在地：南陽市宮内</a:t>
                      </a:r>
                      <a:r>
                        <a:rPr kumimoji="1" lang="en-US" altLang="ja-JP" sz="12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864</a:t>
                      </a:r>
                      <a:r>
                        <a:rPr kumimoji="1" lang="ja-JP" altLang="en-US" sz="12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　</a:t>
                      </a:r>
                      <a:endParaRPr kumimoji="1" lang="en-US" altLang="ja-JP" sz="1200" dirty="0"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  <a:p>
                      <a:endParaRPr kumimoji="1" lang="en-US" altLang="ja-JP" sz="1200" dirty="0"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  <a:p>
                      <a:pPr algn="l"/>
                      <a:r>
                        <a:rPr kumimoji="1" lang="ja-JP" altLang="en-US" sz="1500" b="1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○</a:t>
                      </a:r>
                      <a:r>
                        <a:rPr kumimoji="1" lang="ja-JP" altLang="en-US" sz="15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米沢会場</a:t>
                      </a:r>
                      <a:r>
                        <a:rPr kumimoji="1" lang="ja-JP" altLang="en-US" sz="1500" b="1" baseline="0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  </a:t>
                      </a:r>
                      <a:r>
                        <a:rPr kumimoji="1" lang="ja-JP" altLang="en-US" sz="1500" b="1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９月</a:t>
                      </a:r>
                      <a:r>
                        <a:rPr kumimoji="1" lang="en-US" altLang="ja-JP" sz="1500" b="1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10</a:t>
                      </a:r>
                      <a:r>
                        <a:rPr kumimoji="1" lang="ja-JP" altLang="en-US" sz="1500" b="1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日（木）午後１時</a:t>
                      </a:r>
                      <a:r>
                        <a:rPr kumimoji="1" lang="en-US" altLang="ja-JP" sz="1500" b="1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30</a:t>
                      </a:r>
                      <a:r>
                        <a:rPr kumimoji="1" lang="ja-JP" altLang="en-US" sz="1500" b="1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分～（２時間程度）</a:t>
                      </a:r>
                      <a:endParaRPr kumimoji="1" lang="en-US" altLang="ja-JP" sz="1500" b="1" dirty="0"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  <a:p>
                      <a:r>
                        <a:rPr kumimoji="1" lang="ja-JP" altLang="en-US" sz="1500" b="1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　</a:t>
                      </a:r>
                      <a:r>
                        <a:rPr kumimoji="1" lang="ja-JP" altLang="en-US" sz="1200" b="1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ＪＡ山形おきたま米沢中央支店</a:t>
                      </a:r>
                      <a:r>
                        <a:rPr kumimoji="1" lang="ja-JP" altLang="en-US" sz="12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　駐車場（一次集荷場前）に集合　</a:t>
                      </a:r>
                      <a:endParaRPr kumimoji="1" lang="en-US" altLang="ja-JP" sz="1200" dirty="0"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  <a:p>
                      <a:r>
                        <a:rPr kumimoji="1" lang="ja-JP" altLang="en-US" sz="1200" baseline="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    所在地</a:t>
                      </a:r>
                      <a:r>
                        <a:rPr kumimoji="1" lang="ja-JP" altLang="en-US" sz="12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：米沢市窪田町藤泉</a:t>
                      </a:r>
                      <a:r>
                        <a:rPr kumimoji="1" lang="en-US" altLang="ja-JP" sz="12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129-1</a:t>
                      </a:r>
                      <a:r>
                        <a:rPr kumimoji="1" lang="ja-JP" altLang="en-US" sz="12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　　</a:t>
                      </a:r>
                      <a:endParaRPr kumimoji="1" lang="en-US" altLang="ja-JP" sz="1200" dirty="0"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  <a:p>
                      <a:endParaRPr kumimoji="1" lang="en-US" altLang="ja-JP" sz="1200" dirty="0"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  <a:p>
                      <a:r>
                        <a:rPr kumimoji="1" lang="en-US" altLang="ja-JP" sz="12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※</a:t>
                      </a:r>
                      <a:r>
                        <a:rPr kumimoji="1" lang="ja-JP" altLang="en-US" sz="12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見学する圃場は異なりますが、どちらの会場も研修内容は同じです。</a:t>
                      </a:r>
                      <a:endParaRPr kumimoji="1" lang="en-US" altLang="ja-JP" sz="1200" dirty="0"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  <a:p>
                      <a:r>
                        <a:rPr kumimoji="1" lang="en-US" altLang="ja-JP" sz="12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※</a:t>
                      </a:r>
                      <a:r>
                        <a:rPr kumimoji="1" lang="ja-JP" altLang="en-US" sz="12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荒天の場合は室内での研修会のみとさせていただきます。</a:t>
                      </a:r>
                      <a:endParaRPr kumimoji="1" lang="ja-JP" altLang="en-US" sz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15" marR="65315" marT="32657" marB="32657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1372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5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内　　容　</a:t>
                      </a:r>
                    </a:p>
                  </a:txBody>
                  <a:tcPr marL="65315" marR="65315" marT="32657" marB="32657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500" b="1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アスパラガス栽培について</a:t>
                      </a:r>
                      <a:r>
                        <a:rPr kumimoji="1" lang="ja-JP" altLang="en-US" sz="12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（置賜地域の事例紹介、個別相談会など）</a:t>
                      </a:r>
                    </a:p>
                  </a:txBody>
                  <a:tcPr marL="65315" marR="65315" marT="32657" marB="32657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1372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5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申込方法</a:t>
                      </a:r>
                    </a:p>
                  </a:txBody>
                  <a:tcPr marL="65315" marR="65315" marT="32657" marB="32657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下記連絡先にお電話いただくか、別紙（申込用紙）を</a:t>
                      </a:r>
                      <a:r>
                        <a:rPr kumimoji="1" lang="en-US" altLang="ja-JP" sz="12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FAX</a:t>
                      </a:r>
                      <a:r>
                        <a:rPr kumimoji="1" lang="ja-JP" altLang="en-US" sz="12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で送付ください。</a:t>
                      </a:r>
                    </a:p>
                  </a:txBody>
                  <a:tcPr marL="65315" marR="65315" marT="32657" marB="32657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459693"/>
                  </a:ext>
                </a:extLst>
              </a:tr>
              <a:tr h="534082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5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主　　催　　　</a:t>
                      </a:r>
                      <a:r>
                        <a:rPr kumimoji="1" lang="ja-JP" altLang="en-US" sz="12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（お問合せ先）</a:t>
                      </a:r>
                    </a:p>
                  </a:txBody>
                  <a:tcPr marL="65315" marR="65315" marT="32657" marB="32657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アスパラガス地域サポートチーム</a:t>
                      </a:r>
                      <a:endParaRPr kumimoji="1" lang="en-US" altLang="ja-JP" sz="1200" dirty="0"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  <a:p>
                      <a:r>
                        <a:rPr kumimoji="1" lang="ja-JP" altLang="en-US" sz="12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（置賜総合支庁各農業技術普及課、各市町、Ｊ</a:t>
                      </a:r>
                      <a:r>
                        <a:rPr kumimoji="1" lang="en-US" altLang="ja-JP" sz="12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A</a:t>
                      </a:r>
                      <a:r>
                        <a:rPr kumimoji="1" lang="ja-JP" altLang="en-US" sz="12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山形おきたま等で構成）</a:t>
                      </a:r>
                      <a:endParaRPr kumimoji="1" lang="en-US" altLang="ja-JP" sz="1200" dirty="0"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  <a:p>
                      <a:r>
                        <a:rPr kumimoji="1" lang="ja-JP" altLang="en-US" sz="1200" b="1" dirty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お問合せ先：置賜総合支庁西置賜農業技術普及課  ☎ </a:t>
                      </a:r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メイリオ" panose="020B0604030504040204" pitchFamily="50" charset="-128"/>
                        </a:rPr>
                        <a:t>0238</a:t>
                      </a:r>
                      <a:r>
                        <a:rPr kumimoji="1" lang="ja-JP" altLang="en-US" sz="14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メイリオ" panose="020B0604030504040204" pitchFamily="50" charset="-128"/>
                        </a:rPr>
                        <a:t>－</a:t>
                      </a:r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メイリオ" panose="020B0604030504040204" pitchFamily="50" charset="-128"/>
                        </a:rPr>
                        <a:t>88</a:t>
                      </a:r>
                      <a:r>
                        <a:rPr kumimoji="1" lang="ja-JP" altLang="en-US" sz="14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メイリオ" panose="020B0604030504040204" pitchFamily="50" charset="-128"/>
                        </a:rPr>
                        <a:t>－</a:t>
                      </a:r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メイリオ" panose="020B0604030504040204" pitchFamily="50" charset="-128"/>
                        </a:rPr>
                        <a:t>8213</a:t>
                      </a:r>
                      <a:r>
                        <a:rPr kumimoji="1" lang="ja-JP" altLang="en-US" sz="12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メイリオ" panose="020B0604030504040204" pitchFamily="50" charset="-128"/>
                        </a:rPr>
                        <a:t>　</a:t>
                      </a:r>
                      <a:endParaRPr kumimoji="1" lang="en-US" altLang="ja-JP" sz="1200" b="1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メイリオ" panose="020B0604030504040204" pitchFamily="50" charset="-128"/>
                      </a:endParaRPr>
                    </a:p>
                    <a:p>
                      <a:r>
                        <a:rPr kumimoji="1" lang="ja-JP" altLang="en-US" sz="12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メイリオ" panose="020B0604030504040204" pitchFamily="50" charset="-128"/>
                        </a:rPr>
                        <a:t>　　　　　　　　　</a:t>
                      </a:r>
                      <a:r>
                        <a:rPr kumimoji="1" lang="ja-JP" altLang="en-US" sz="1200" b="1" dirty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白鷹町役場農政課農業振興係　　　  ☎　</a:t>
                      </a:r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メイリオ" panose="020B0604030504040204" pitchFamily="50" charset="-128"/>
                        </a:rPr>
                        <a:t>0238-85-6107</a:t>
                      </a:r>
                      <a:endParaRPr kumimoji="1" lang="en-US" altLang="ja-JP" sz="1100" b="1" dirty="0">
                        <a:solidFill>
                          <a:schemeClr val="tx1"/>
                        </a:solidFill>
                        <a:latin typeface="+mj-ea"/>
                        <a:ea typeface="+mj-ea"/>
                        <a:cs typeface="メイリオ" panose="020B0604030504040204" pitchFamily="50" charset="-128"/>
                      </a:endParaRPr>
                    </a:p>
                  </a:txBody>
                  <a:tcPr marL="65315" marR="65315" marT="32657" marB="32657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7077176"/>
                  </a:ext>
                </a:extLst>
              </a:tr>
            </a:tbl>
          </a:graphicData>
        </a:graphic>
      </p:graphicFrame>
      <p:pic>
        <p:nvPicPr>
          <p:cNvPr id="5" name="図 4">
            <a:extLst>
              <a:ext uri="{FF2B5EF4-FFF2-40B4-BE49-F238E27FC236}">
                <a16:creationId xmlns:a16="http://schemas.microsoft.com/office/drawing/2014/main" id="{660A8D51-CE9F-FAEA-742A-74CE4839897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08" t="-588" r="-308" b="10936"/>
          <a:stretch/>
        </p:blipFill>
        <p:spPr>
          <a:xfrm>
            <a:off x="5105303" y="1902539"/>
            <a:ext cx="1607047" cy="1209766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E2956667-A8DF-A0E0-B381-DD98EC4DCCA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05265" y="3122691"/>
            <a:ext cx="1607047" cy="1209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9433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13297" y="2225010"/>
            <a:ext cx="6172200" cy="7056784"/>
          </a:xfrm>
        </p:spPr>
        <p:txBody>
          <a:bodyPr>
            <a:normAutofit fontScale="40000" lnSpcReduction="20000"/>
          </a:bodyPr>
          <a:lstStyle/>
          <a:p>
            <a:pPr marL="0" indent="0" algn="ctr">
              <a:buNone/>
            </a:pPr>
            <a:endParaRPr lang="en-US" altLang="ja-JP" sz="2000" dirty="0"/>
          </a:p>
          <a:p>
            <a:pPr marL="0" indent="0" algn="ctr">
              <a:buNone/>
            </a:pPr>
            <a:r>
              <a:rPr lang="ja-JP" altLang="ja-JP" sz="5900" dirty="0"/>
              <a:t>「アスパラガス</a:t>
            </a:r>
            <a:r>
              <a:rPr lang="ja-JP" altLang="en-US" sz="5900" dirty="0"/>
              <a:t>圃場見学</a:t>
            </a:r>
            <a:r>
              <a:rPr lang="ja-JP" altLang="ja-JP" sz="5900" dirty="0"/>
              <a:t>会」申込用紙</a:t>
            </a:r>
            <a:endParaRPr lang="en-US" altLang="ja-JP" sz="5900" dirty="0"/>
          </a:p>
          <a:p>
            <a:pPr marL="0" indent="0">
              <a:buNone/>
            </a:pPr>
            <a:r>
              <a:rPr lang="ja-JP" altLang="en-US" sz="3800" dirty="0"/>
              <a:t>　　</a:t>
            </a:r>
            <a:endParaRPr lang="en-US" altLang="ja-JP" sz="3800" dirty="0"/>
          </a:p>
          <a:p>
            <a:pPr marL="0" indent="0">
              <a:buNone/>
            </a:pPr>
            <a:r>
              <a:rPr lang="ja-JP" altLang="en-US" sz="3800" dirty="0"/>
              <a:t>　　出席される会場に○をつけてください。</a:t>
            </a:r>
            <a:endParaRPr lang="en-US" altLang="ja-JP" sz="3800" dirty="0"/>
          </a:p>
          <a:p>
            <a:pPr marL="0" indent="0">
              <a:buNone/>
            </a:pPr>
            <a:endParaRPr lang="en-US" altLang="ja-JP" sz="3800" dirty="0"/>
          </a:p>
          <a:p>
            <a:pPr marL="0" indent="0">
              <a:buNone/>
            </a:pPr>
            <a:r>
              <a:rPr lang="ja-JP" altLang="en-US" sz="3800" dirty="0"/>
              <a:t>　　　　・南陽会場（９月９日）　　　　・米沢会場（９月１０日）　　</a:t>
            </a:r>
            <a:r>
              <a:rPr lang="ja-JP" altLang="en-US" sz="3300" dirty="0"/>
              <a:t>　　　</a:t>
            </a:r>
            <a:r>
              <a:rPr lang="ja-JP" altLang="en-US" sz="2600" dirty="0"/>
              <a:t>　</a:t>
            </a:r>
            <a:endParaRPr lang="en-US" altLang="ja-JP" sz="2600" dirty="0"/>
          </a:p>
          <a:p>
            <a:pPr marL="0" indent="0">
              <a:buNone/>
            </a:pPr>
            <a:endParaRPr lang="en-US" altLang="ja-JP" sz="2600" dirty="0"/>
          </a:p>
          <a:p>
            <a:pPr marL="0" indent="0">
              <a:buNone/>
            </a:pPr>
            <a:endParaRPr lang="en-US" altLang="ja-JP" sz="1600" dirty="0"/>
          </a:p>
          <a:p>
            <a:pPr marL="0" indent="0">
              <a:buNone/>
            </a:pPr>
            <a:endParaRPr lang="en-US" altLang="ja-JP" sz="1600" dirty="0"/>
          </a:p>
          <a:p>
            <a:pPr marL="0" indent="0">
              <a:buNone/>
            </a:pPr>
            <a:endParaRPr lang="en-US" altLang="ja-JP" sz="1600" dirty="0"/>
          </a:p>
          <a:p>
            <a:pPr marL="0" indent="0">
              <a:buNone/>
            </a:pPr>
            <a:endParaRPr lang="en-US" altLang="ja-JP" sz="1600" dirty="0"/>
          </a:p>
          <a:p>
            <a:pPr marL="0" indent="0">
              <a:buNone/>
            </a:pPr>
            <a:endParaRPr lang="en-US" altLang="ja-JP" sz="1600" dirty="0"/>
          </a:p>
          <a:p>
            <a:pPr marL="0" indent="0">
              <a:buNone/>
            </a:pPr>
            <a:endParaRPr lang="en-US" altLang="ja-JP" sz="1600" dirty="0"/>
          </a:p>
          <a:p>
            <a:pPr marL="0" indent="0">
              <a:buNone/>
            </a:pPr>
            <a:endParaRPr lang="en-US" altLang="ja-JP" sz="1600" dirty="0"/>
          </a:p>
          <a:p>
            <a:pPr marL="0" indent="0">
              <a:buNone/>
            </a:pPr>
            <a:endParaRPr lang="en-US" altLang="ja-JP" sz="1600" dirty="0"/>
          </a:p>
          <a:p>
            <a:pPr marL="0" indent="0">
              <a:buNone/>
            </a:pPr>
            <a:endParaRPr lang="en-US" altLang="ja-JP" sz="1600" dirty="0"/>
          </a:p>
          <a:p>
            <a:pPr marL="0" indent="0">
              <a:buNone/>
            </a:pPr>
            <a:endParaRPr lang="en-US" altLang="ja-JP" sz="1600" dirty="0"/>
          </a:p>
          <a:p>
            <a:pPr marL="0" indent="0">
              <a:buNone/>
            </a:pPr>
            <a:endParaRPr lang="en-US" altLang="ja-JP" sz="1600" dirty="0"/>
          </a:p>
          <a:p>
            <a:pPr marL="0" indent="0">
              <a:buNone/>
            </a:pPr>
            <a:endParaRPr lang="en-US" altLang="ja-JP" sz="1600" dirty="0"/>
          </a:p>
          <a:p>
            <a:pPr marL="0" indent="0" algn="ctr">
              <a:buNone/>
            </a:pPr>
            <a:endParaRPr lang="en-US" altLang="ja-JP" sz="2300" u="wavy" dirty="0"/>
          </a:p>
          <a:p>
            <a:pPr marL="0" indent="0" algn="ctr">
              <a:buNone/>
            </a:pPr>
            <a:endParaRPr lang="en-US" altLang="ja-JP" sz="2300" u="wavy" dirty="0"/>
          </a:p>
          <a:p>
            <a:pPr marL="0" indent="0" algn="ctr">
              <a:buNone/>
            </a:pPr>
            <a:endParaRPr lang="en-US" altLang="ja-JP" sz="2600" u="wavy" dirty="0"/>
          </a:p>
          <a:p>
            <a:pPr marL="0" indent="0" algn="ctr">
              <a:buNone/>
            </a:pPr>
            <a:endParaRPr lang="en-US" altLang="ja-JP" sz="2600" u="wavy" dirty="0"/>
          </a:p>
          <a:p>
            <a:pPr marL="0" indent="0" algn="ctr">
              <a:buNone/>
            </a:pPr>
            <a:endParaRPr lang="en-US" altLang="ja-JP" sz="2600" u="wavy" dirty="0"/>
          </a:p>
          <a:p>
            <a:pPr marL="0" indent="0" algn="ctr">
              <a:buNone/>
            </a:pPr>
            <a:endParaRPr lang="en-US" altLang="ja-JP" sz="2600" u="wavy" dirty="0"/>
          </a:p>
          <a:p>
            <a:pPr marL="0" indent="0" algn="ctr">
              <a:buNone/>
            </a:pPr>
            <a:endParaRPr lang="en-US" altLang="ja-JP" sz="2600" u="wavy" dirty="0"/>
          </a:p>
          <a:p>
            <a:pPr marL="0" indent="0" algn="ctr">
              <a:buNone/>
            </a:pPr>
            <a:endParaRPr lang="en-US" altLang="ja-JP" sz="2600" u="wavy" dirty="0">
              <a:latin typeface="+mj-ea"/>
              <a:ea typeface="+mj-ea"/>
            </a:endParaRPr>
          </a:p>
          <a:p>
            <a:pPr marL="0" indent="0" algn="ctr">
              <a:buNone/>
            </a:pPr>
            <a:endParaRPr lang="en-US" altLang="ja-JP" sz="4400" b="1" u="wavy" dirty="0">
              <a:latin typeface="+mj-ea"/>
              <a:ea typeface="+mj-ea"/>
            </a:endParaRPr>
          </a:p>
          <a:p>
            <a:pPr marL="0" indent="0" algn="ctr">
              <a:buNone/>
            </a:pPr>
            <a:endParaRPr lang="en-US" altLang="ja-JP" sz="4400" b="1" u="wavy" dirty="0">
              <a:latin typeface="+mj-ea"/>
              <a:ea typeface="+mj-ea"/>
            </a:endParaRPr>
          </a:p>
          <a:p>
            <a:pPr marL="0" indent="0" algn="ctr">
              <a:buNone/>
            </a:pPr>
            <a:r>
              <a:rPr lang="ja-JP" altLang="ja-JP" sz="4400" b="1" u="wavy" dirty="0">
                <a:latin typeface="+mj-ea"/>
                <a:ea typeface="+mj-ea"/>
              </a:rPr>
              <a:t>申込期限：９月</a:t>
            </a:r>
            <a:r>
              <a:rPr lang="ja-JP" altLang="en-US" sz="4400" b="1" u="wavy" dirty="0">
                <a:latin typeface="+mj-ea"/>
                <a:ea typeface="+mj-ea"/>
              </a:rPr>
              <a:t>４</a:t>
            </a:r>
            <a:r>
              <a:rPr lang="ja-JP" altLang="ja-JP" sz="4400" b="1" u="wavy" dirty="0">
                <a:latin typeface="+mj-ea"/>
                <a:ea typeface="+mj-ea"/>
              </a:rPr>
              <a:t>日（</a:t>
            </a:r>
            <a:r>
              <a:rPr lang="ja-JP" altLang="en-US" sz="4400" b="1" u="wavy" dirty="0">
                <a:latin typeface="+mj-ea"/>
                <a:ea typeface="+mj-ea"/>
              </a:rPr>
              <a:t>金</a:t>
            </a:r>
            <a:r>
              <a:rPr lang="ja-JP" altLang="ja-JP" sz="4400" b="1" u="wavy" dirty="0">
                <a:latin typeface="+mj-ea"/>
                <a:ea typeface="+mj-ea"/>
              </a:rPr>
              <a:t>）</a:t>
            </a:r>
            <a:endParaRPr lang="en-US" altLang="ja-JP" sz="1600" b="1" dirty="0">
              <a:latin typeface="+mj-ea"/>
              <a:ea typeface="+mj-ea"/>
            </a:endParaRPr>
          </a:p>
          <a:p>
            <a:pPr marL="0" indent="0">
              <a:buNone/>
            </a:pPr>
            <a:endParaRPr lang="en-US" altLang="ja-JP" sz="1600" dirty="0"/>
          </a:p>
          <a:p>
            <a:pPr marL="0" indent="0">
              <a:buNone/>
            </a:pPr>
            <a:endParaRPr lang="en-US" altLang="ja-JP" sz="1600" dirty="0"/>
          </a:p>
          <a:p>
            <a:pPr marL="0" indent="0">
              <a:buNone/>
            </a:pPr>
            <a:endParaRPr lang="en-US" altLang="ja-JP" sz="1600" dirty="0"/>
          </a:p>
          <a:p>
            <a:pPr marL="0" indent="0">
              <a:buNone/>
            </a:pPr>
            <a:r>
              <a:rPr lang="ja-JP" altLang="en-US" sz="1600" dirty="0"/>
              <a:t>　　</a:t>
            </a:r>
            <a:r>
              <a:rPr lang="ja-JP" altLang="en-US" sz="2900" dirty="0">
                <a:latin typeface="+mj-ea"/>
                <a:ea typeface="+mj-ea"/>
              </a:rPr>
              <a:t>　　</a:t>
            </a:r>
            <a:r>
              <a:rPr lang="ja-JP" altLang="en-US" sz="3800" b="1" dirty="0">
                <a:latin typeface="+mj-ea"/>
                <a:ea typeface="+mj-ea"/>
              </a:rPr>
              <a:t>　</a:t>
            </a:r>
            <a:r>
              <a:rPr lang="en-US" altLang="ja-JP" sz="3800" b="1" dirty="0">
                <a:latin typeface="+mj-ea"/>
                <a:ea typeface="+mj-ea"/>
              </a:rPr>
              <a:t>【</a:t>
            </a:r>
            <a:r>
              <a:rPr lang="ja-JP" altLang="en-US" sz="3800" b="1" dirty="0">
                <a:latin typeface="+mj-ea"/>
                <a:ea typeface="+mj-ea"/>
              </a:rPr>
              <a:t>連絡先</a:t>
            </a:r>
            <a:r>
              <a:rPr lang="ja-JP" altLang="ja-JP" sz="3800" b="1" dirty="0">
                <a:latin typeface="+mj-ea"/>
                <a:ea typeface="+mj-ea"/>
              </a:rPr>
              <a:t>☎</a:t>
            </a:r>
            <a:r>
              <a:rPr lang="en-US" altLang="ja-JP" sz="3800" b="1" dirty="0">
                <a:latin typeface="+mj-ea"/>
                <a:ea typeface="+mj-ea"/>
              </a:rPr>
              <a:t>】</a:t>
            </a:r>
            <a:r>
              <a:rPr lang="ja-JP" altLang="ja-JP" sz="3800" b="1" dirty="0">
                <a:latin typeface="+mj-ea"/>
                <a:ea typeface="+mj-ea"/>
              </a:rPr>
              <a:t>　</a:t>
            </a:r>
            <a:endParaRPr lang="en-US" altLang="ja-JP" sz="3800" b="1" dirty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ja-JP" altLang="ja-JP" sz="2900" dirty="0">
                <a:latin typeface="+mj-ea"/>
                <a:ea typeface="+mj-ea"/>
              </a:rPr>
              <a:t>　　　　</a:t>
            </a:r>
            <a:r>
              <a:rPr lang="ja-JP" altLang="en-US" sz="5900" b="1" dirty="0">
                <a:latin typeface="+mj-ea"/>
                <a:ea typeface="+mj-ea"/>
              </a:rPr>
              <a:t>　　</a:t>
            </a:r>
            <a:r>
              <a:rPr lang="ja-JP" altLang="en-US" sz="5000" b="1" dirty="0">
                <a:latin typeface="+mj-ea"/>
                <a:ea typeface="+mj-ea"/>
              </a:rPr>
              <a:t>白鷹町役場農政課農業振興係　板垣</a:t>
            </a:r>
            <a:endParaRPr lang="en-US" altLang="ja-JP" sz="5000" b="1" dirty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ja-JP" altLang="en-US" sz="4000" dirty="0">
                <a:latin typeface="+mj-ea"/>
                <a:ea typeface="+mj-ea"/>
              </a:rPr>
              <a:t>　　　　　　　　　　　</a:t>
            </a:r>
            <a:r>
              <a:rPr lang="ja-JP" altLang="en-US" sz="5000" b="1" dirty="0">
                <a:latin typeface="+mj-ea"/>
                <a:ea typeface="+mj-ea"/>
              </a:rPr>
              <a:t>　</a:t>
            </a:r>
            <a:endParaRPr lang="en-US" altLang="ja-JP" sz="5000" b="1" dirty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ja-JP" altLang="en-US" sz="5000" b="1" dirty="0">
                <a:latin typeface="+mj-ea"/>
                <a:ea typeface="+mj-ea"/>
              </a:rPr>
              <a:t>　　　　　　　　　　　　　　</a:t>
            </a:r>
            <a:r>
              <a:rPr lang="en-US" altLang="ja-JP" sz="6000" b="1" dirty="0">
                <a:latin typeface="+mj-ea"/>
                <a:ea typeface="+mj-ea"/>
              </a:rPr>
              <a:t>Tel</a:t>
            </a:r>
            <a:r>
              <a:rPr lang="ja-JP" altLang="en-US" sz="6000" b="1" dirty="0">
                <a:latin typeface="+mj-ea"/>
                <a:ea typeface="+mj-ea"/>
              </a:rPr>
              <a:t>：</a:t>
            </a:r>
            <a:r>
              <a:rPr lang="en-US" altLang="ja-JP" sz="6000" b="1" dirty="0">
                <a:latin typeface="+mj-ea"/>
                <a:ea typeface="+mj-ea"/>
              </a:rPr>
              <a:t>0238-85-6107</a:t>
            </a:r>
            <a:endParaRPr lang="en-US" altLang="ja-JP" sz="4500" b="1" dirty="0">
              <a:latin typeface="+mj-ea"/>
              <a:ea typeface="+mj-ea"/>
            </a:endParaRPr>
          </a:p>
          <a:p>
            <a:pPr marL="0" indent="0">
              <a:buNone/>
            </a:pPr>
            <a:endParaRPr lang="ja-JP" altLang="ja-JP" sz="5900" b="1" dirty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ja-JP" altLang="ja-JP" sz="2100" dirty="0">
                <a:solidFill>
                  <a:srgbClr val="FF0000"/>
                </a:solidFill>
              </a:rPr>
              <a:t>　　　　　　　</a:t>
            </a:r>
            <a:r>
              <a:rPr lang="ja-JP" altLang="en-US" sz="2100" dirty="0">
                <a:solidFill>
                  <a:srgbClr val="FF0000"/>
                </a:solidFill>
              </a:rPr>
              <a:t>　　　</a:t>
            </a:r>
            <a:r>
              <a:rPr lang="ja-JP" altLang="ja-JP" sz="2100" dirty="0"/>
              <a:t>　　　　　　　</a:t>
            </a:r>
            <a:r>
              <a:rPr lang="ja-JP" altLang="en-US" sz="2100" dirty="0"/>
              <a:t>　　</a:t>
            </a:r>
            <a:r>
              <a:rPr lang="ja-JP" altLang="ja-JP" sz="2100" dirty="0"/>
              <a:t>　</a:t>
            </a:r>
          </a:p>
          <a:p>
            <a:pPr marL="0" indent="0">
              <a:buNone/>
            </a:pPr>
            <a:endParaRPr lang="en-US" altLang="ja-JP" sz="2100" dirty="0"/>
          </a:p>
          <a:p>
            <a:pPr marL="0" indent="0">
              <a:buNone/>
            </a:pPr>
            <a:endParaRPr lang="en-US" altLang="ja-JP" sz="2100" dirty="0"/>
          </a:p>
          <a:p>
            <a:pPr marL="0" indent="0">
              <a:buNone/>
            </a:pPr>
            <a:endParaRPr lang="ja-JP" altLang="ja-JP" sz="1600" dirty="0"/>
          </a:p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534689" y="1120917"/>
            <a:ext cx="5825655" cy="792088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pPr>
              <a:spcAft>
                <a:spcPts val="0"/>
              </a:spcAft>
            </a:pPr>
            <a:r>
              <a:rPr lang="en-US" altLang="ja-JP" sz="2400" b="1" kern="50" dirty="0">
                <a:effectLst/>
                <a:latin typeface="Times New Roman"/>
                <a:ea typeface="ＭＳ ゴシック"/>
                <a:cs typeface="ＭＳ Ｐゴシック"/>
              </a:rPr>
              <a:t>   </a:t>
            </a:r>
            <a:r>
              <a:rPr lang="ja-JP" sz="2400" b="1" kern="50" dirty="0">
                <a:effectLst/>
                <a:latin typeface="Times New Roman"/>
                <a:ea typeface="ＭＳ ゴシック"/>
                <a:cs typeface="ＭＳ Ｐゴシック"/>
              </a:rPr>
              <a:t>ＦＡＸ：０２３８－</a:t>
            </a:r>
            <a:r>
              <a:rPr lang="ja-JP" altLang="en-US" sz="2400" b="1" kern="50" dirty="0">
                <a:latin typeface="Times New Roman"/>
                <a:ea typeface="ＭＳ ゴシック"/>
                <a:cs typeface="ＭＳ Ｐゴシック"/>
              </a:rPr>
              <a:t>８５</a:t>
            </a:r>
            <a:r>
              <a:rPr lang="ja-JP" sz="2400" b="1" kern="50" dirty="0">
                <a:effectLst/>
                <a:latin typeface="Times New Roman"/>
                <a:ea typeface="ＭＳ ゴシック"/>
                <a:cs typeface="ＭＳ Ｐゴシック"/>
              </a:rPr>
              <a:t>－</a:t>
            </a:r>
            <a:r>
              <a:rPr lang="ja-JP" altLang="en-US" sz="2400" b="1" kern="50" dirty="0">
                <a:latin typeface="Times New Roman"/>
                <a:ea typeface="ＭＳ ゴシック"/>
                <a:cs typeface="ＭＳ Ｐゴシック"/>
              </a:rPr>
              <a:t>２５０９</a:t>
            </a:r>
            <a:endParaRPr lang="en-US" altLang="ja-JP" sz="2400" b="1" kern="50" dirty="0">
              <a:latin typeface="Times New Roman"/>
              <a:ea typeface="ＭＳ ゴシック"/>
              <a:cs typeface="ＭＳ Ｐゴシック"/>
            </a:endParaRPr>
          </a:p>
          <a:p>
            <a:pPr>
              <a:spcAft>
                <a:spcPts val="0"/>
              </a:spcAft>
            </a:pPr>
            <a:r>
              <a:rPr lang="en-US" altLang="ja-JP" sz="2400" b="1" kern="50" dirty="0">
                <a:latin typeface="Times New Roman"/>
                <a:ea typeface="ＭＳ ゴシック"/>
              </a:rPr>
              <a:t>          </a:t>
            </a:r>
            <a:r>
              <a:rPr lang="ja-JP" altLang="en-US" sz="2400" b="1" kern="50" dirty="0">
                <a:latin typeface="Times New Roman"/>
                <a:ea typeface="ＭＳ ゴシック"/>
              </a:rPr>
              <a:t>　</a:t>
            </a:r>
            <a:r>
              <a:rPr lang="ja-JP" altLang="en-US" sz="1600" dirty="0"/>
              <a:t>白鷹町役場農政課　板垣　あて</a:t>
            </a:r>
            <a:endParaRPr lang="ja-JP" altLang="ja-JP" sz="1600" dirty="0"/>
          </a:p>
          <a:p>
            <a:pPr>
              <a:spcAft>
                <a:spcPts val="0"/>
              </a:spcAft>
            </a:pPr>
            <a:endParaRPr lang="ja-JP" sz="1200" kern="50" dirty="0">
              <a:effectLst/>
              <a:latin typeface="Times New Roman"/>
              <a:ea typeface="ＭＳ Ｐ明朝"/>
              <a:cs typeface="ＭＳ Ｐゴシック"/>
            </a:endParaRPr>
          </a:p>
        </p:txBody>
      </p:sp>
      <p:graphicFrame>
        <p:nvGraphicFramePr>
          <p:cNvPr id="9" name="表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3256339"/>
              </p:ext>
            </p:extLst>
          </p:nvPr>
        </p:nvGraphicFramePr>
        <p:xfrm>
          <a:off x="415397" y="3878293"/>
          <a:ext cx="5979243" cy="2614664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18668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341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781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9442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1400" kern="50" dirty="0">
                          <a:effectLst/>
                        </a:rPr>
                        <a:t>氏　名</a:t>
                      </a:r>
                      <a:endParaRPr lang="ja-JP" sz="1400" kern="50" dirty="0">
                        <a:effectLst/>
                        <a:latin typeface="Times New Roman"/>
                        <a:ea typeface="ＭＳ Ｐ明朝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1400" kern="50" dirty="0">
                          <a:effectLst/>
                        </a:rPr>
                        <a:t>お住まいの市町名</a:t>
                      </a:r>
                      <a:endParaRPr lang="ja-JP" sz="1400" kern="50" dirty="0">
                        <a:effectLst/>
                        <a:latin typeface="Times New Roman"/>
                        <a:ea typeface="ＭＳ Ｐ明朝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1400" kern="50" dirty="0">
                          <a:effectLst/>
                        </a:rPr>
                        <a:t>ＴＥＬ</a:t>
                      </a:r>
                      <a:r>
                        <a:rPr lang="ja-JP" altLang="en-US" sz="1050" kern="50" dirty="0">
                          <a:effectLst/>
                        </a:rPr>
                        <a:t>（当日連絡が取れる番号）</a:t>
                      </a:r>
                      <a:endParaRPr lang="ja-JP" sz="1050" kern="50" dirty="0">
                        <a:effectLst/>
                        <a:latin typeface="Times New Roman"/>
                        <a:ea typeface="ＭＳ Ｐ明朝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71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altLang="ja-JP" sz="1400" kern="5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ja-JP" altLang="en-US" sz="1400" kern="50" dirty="0">
                          <a:effectLst/>
                        </a:rPr>
                        <a:t>　</a:t>
                      </a:r>
                      <a:r>
                        <a:rPr lang="ja-JP" sz="1400" kern="50" dirty="0">
                          <a:effectLst/>
                        </a:rPr>
                        <a:t>（記載例）　</a:t>
                      </a:r>
                    </a:p>
                    <a:p>
                      <a:pPr indent="457200">
                        <a:spcAft>
                          <a:spcPts val="0"/>
                        </a:spcAft>
                      </a:pPr>
                      <a:r>
                        <a:rPr lang="ja-JP" sz="1400" kern="50" dirty="0">
                          <a:effectLst/>
                        </a:rPr>
                        <a:t>置賜　花子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kern="50" dirty="0">
                          <a:effectLst/>
                        </a:rPr>
                        <a:t> </a:t>
                      </a:r>
                      <a:endParaRPr lang="ja-JP" sz="1400" kern="50" dirty="0">
                        <a:effectLst/>
                        <a:latin typeface="Times New Roman"/>
                        <a:ea typeface="ＭＳ Ｐ明朝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50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en-US" altLang="ja-JP" sz="1400" kern="5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altLang="en-US" sz="1400" kern="50" dirty="0">
                          <a:effectLst/>
                        </a:rPr>
                        <a:t>長井市</a:t>
                      </a:r>
                      <a:endParaRPr lang="ja-JP" sz="1400" kern="5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ja-JP" sz="1400" kern="50" dirty="0">
                          <a:effectLst/>
                        </a:rPr>
                        <a:t>　　　　</a:t>
                      </a:r>
                      <a:endParaRPr lang="ja-JP" sz="1400" kern="50" dirty="0">
                        <a:effectLst/>
                        <a:latin typeface="Times New Roman"/>
                        <a:ea typeface="ＭＳ Ｐ明朝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kern="50" dirty="0">
                          <a:effectLst/>
                        </a:rPr>
                        <a:t> </a:t>
                      </a:r>
                      <a:r>
                        <a:rPr lang="ja-JP" altLang="en-US" sz="1400" kern="50" dirty="0">
                          <a:effectLst/>
                        </a:rPr>
                        <a:t>　</a:t>
                      </a:r>
                      <a:endParaRPr lang="en-US" altLang="ja-JP" sz="1400" kern="5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ja-JP" altLang="en-US" sz="1200" kern="50" dirty="0">
                          <a:effectLst/>
                        </a:rPr>
                        <a:t>　</a:t>
                      </a:r>
                      <a:endParaRPr lang="en-US" altLang="ja-JP" sz="1200" kern="5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ja-JP" altLang="en-US" sz="1200" kern="50" dirty="0">
                          <a:effectLst/>
                        </a:rPr>
                        <a:t>　</a:t>
                      </a:r>
                      <a:r>
                        <a:rPr lang="en-US" sz="1400" kern="50" dirty="0">
                          <a:effectLst/>
                          <a:latin typeface="+mj-ea"/>
                          <a:ea typeface="+mj-ea"/>
                        </a:rPr>
                        <a:t>090</a:t>
                      </a:r>
                      <a:r>
                        <a:rPr lang="ja-JP" sz="1400" kern="50" dirty="0">
                          <a:effectLst/>
                          <a:latin typeface="+mj-ea"/>
                          <a:ea typeface="+mj-ea"/>
                        </a:rPr>
                        <a:t>－●●●●－◆◆◆◆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kern="50" dirty="0">
                          <a:effectLst/>
                        </a:rPr>
                        <a:t> </a:t>
                      </a:r>
                      <a:endParaRPr lang="ja-JP" sz="1400" kern="50" dirty="0">
                        <a:effectLst/>
                        <a:latin typeface="Times New Roman"/>
                        <a:ea typeface="ＭＳ Ｐ明朝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6679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kern="50" dirty="0">
                          <a:effectLst/>
                        </a:rPr>
                        <a:t> </a:t>
                      </a:r>
                      <a:endParaRPr lang="ja-JP" sz="1200" kern="5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kern="50" dirty="0">
                          <a:effectLst/>
                        </a:rPr>
                        <a:t> </a:t>
                      </a:r>
                      <a:endParaRPr lang="ja-JP" sz="1200" kern="5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kern="50" dirty="0">
                          <a:effectLst/>
                        </a:rPr>
                        <a:t> </a:t>
                      </a:r>
                      <a:endParaRPr lang="ja-JP" sz="1200" kern="5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kern="50" dirty="0">
                          <a:effectLst/>
                        </a:rPr>
                        <a:t> </a:t>
                      </a:r>
                      <a:endParaRPr lang="ja-JP" sz="1200" kern="5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kern="50" dirty="0">
                          <a:effectLst/>
                        </a:rPr>
                        <a:t> </a:t>
                      </a:r>
                      <a:endParaRPr lang="ja-JP" sz="1200" kern="5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kern="50" dirty="0">
                          <a:effectLst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kern="50" dirty="0">
                          <a:effectLst/>
                        </a:rPr>
                        <a:t> </a:t>
                      </a:r>
                      <a:endParaRPr lang="ja-JP" sz="1200" kern="5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kern="50" dirty="0">
                          <a:effectLst/>
                        </a:rPr>
                        <a:t> </a:t>
                      </a:r>
                      <a:endParaRPr lang="ja-JP" sz="1200" kern="5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kern="50" dirty="0">
                          <a:effectLst/>
                        </a:rPr>
                        <a:t> </a:t>
                      </a:r>
                      <a:endParaRPr lang="ja-JP" sz="1200" kern="50" dirty="0">
                        <a:effectLst/>
                        <a:latin typeface="Times New Roman"/>
                        <a:ea typeface="ＭＳ Ｐ明朝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kern="50" dirty="0">
                          <a:effectLst/>
                        </a:rPr>
                        <a:t> </a:t>
                      </a:r>
                      <a:endParaRPr lang="ja-JP" sz="1200" kern="5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kern="50" dirty="0">
                          <a:effectLst/>
                        </a:rPr>
                        <a:t> </a:t>
                      </a:r>
                      <a:endParaRPr lang="ja-JP" sz="1200" kern="50" dirty="0">
                        <a:effectLst/>
                        <a:latin typeface="Times New Roman"/>
                        <a:ea typeface="ＭＳ Ｐ明朝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0" name="角丸四角形 9"/>
          <p:cNvSpPr/>
          <p:nvPr/>
        </p:nvSpPr>
        <p:spPr>
          <a:xfrm>
            <a:off x="567199" y="7092280"/>
            <a:ext cx="5760640" cy="1800199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円/楕円 2"/>
          <p:cNvSpPr/>
          <p:nvPr/>
        </p:nvSpPr>
        <p:spPr>
          <a:xfrm>
            <a:off x="116629" y="55111"/>
            <a:ext cx="6661777" cy="880153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/>
          <p:cNvSpPr/>
          <p:nvPr/>
        </p:nvSpPr>
        <p:spPr>
          <a:xfrm>
            <a:off x="287140" y="179512"/>
            <a:ext cx="712147" cy="72008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0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申込　方法</a:t>
            </a: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1241920" y="263450"/>
            <a:ext cx="4635352" cy="712275"/>
          </a:xfrm>
          <a:prstGeom prst="rect">
            <a:avLst/>
          </a:prstGeom>
          <a:noFill/>
        </p:spPr>
        <p:txBody>
          <a:bodyPr wrap="square" lIns="65306" tIns="32653" rIns="65306" bIns="32653" rtlCol="0">
            <a:spAutoFit/>
          </a:bodyPr>
          <a:lstStyle/>
          <a:p>
            <a:r>
              <a:rPr lang="ja-JP" altLang="en-US" sz="14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下記連絡先にお電話いただくか、この申込用紙を</a:t>
            </a:r>
            <a:r>
              <a:rPr lang="en-US" altLang="ja-JP" sz="14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FAX</a:t>
            </a:r>
            <a:r>
              <a:rPr lang="ja-JP" altLang="en-US" sz="14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で送付ください。</a:t>
            </a:r>
            <a:endParaRPr lang="en-US" altLang="ja-JP" sz="1400" b="1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ja-JP" altLang="en-US" sz="14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　　　　　　　</a:t>
            </a:r>
            <a:endParaRPr lang="en-US" altLang="ja-JP" sz="9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2" name="正方形/長方形 1"/>
          <p:cNvSpPr/>
          <p:nvPr/>
        </p:nvSpPr>
        <p:spPr>
          <a:xfrm>
            <a:off x="436201" y="2225010"/>
            <a:ext cx="5979243" cy="1479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46259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1706</TotalTime>
  <Words>390</Words>
  <Application>Microsoft Office PowerPoint</Application>
  <PresentationFormat>画面に合わせる (4:3)</PresentationFormat>
  <Paragraphs>100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9" baseType="lpstr">
      <vt:lpstr>UD デジタル 教科書体 NK-B</vt:lpstr>
      <vt:lpstr>UD デジタル 教科書体 NP-B</vt:lpstr>
      <vt:lpstr>メイリオ</vt:lpstr>
      <vt:lpstr>Arial</vt:lpstr>
      <vt:lpstr>Calibri</vt:lpstr>
      <vt:lpstr>Times New Roman</vt:lpstr>
      <vt:lpstr>Office ​​テーマ</vt:lpstr>
      <vt:lpstr>　アスパラガスを栽培してみたい方へ　 　　　 　　　令和８年度 　　　　アスパラガス圃場見学会</vt:lpstr>
      <vt:lpstr>PowerPoint プレゼンテーション</vt:lpstr>
    </vt:vector>
  </TitlesOfParts>
  <Company>山形県庁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大好評につき！第２回を開催します!! アスパラガス栽培研修会～入門編～</dc:title>
  <dc:creator>太田千恵</dc:creator>
  <cp:lastModifiedBy>板垣　未夏</cp:lastModifiedBy>
  <cp:revision>103</cp:revision>
  <cp:lastPrinted>2026-07-06T00:44:04Z</cp:lastPrinted>
  <dcterms:created xsi:type="dcterms:W3CDTF">2018-06-27T06:59:28Z</dcterms:created>
  <dcterms:modified xsi:type="dcterms:W3CDTF">2026-07-06T00:45:11Z</dcterms:modified>
</cp:coreProperties>
</file>